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8" r:id="rId4"/>
    <p:sldId id="265" r:id="rId5"/>
    <p:sldId id="272" r:id="rId6"/>
    <p:sldId id="262" r:id="rId7"/>
    <p:sldId id="271" r:id="rId8"/>
    <p:sldId id="259" r:id="rId9"/>
    <p:sldId id="274" r:id="rId10"/>
    <p:sldId id="275" r:id="rId11"/>
    <p:sldId id="276" r:id="rId12"/>
    <p:sldId id="273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663" autoAdjust="0"/>
  </p:normalViewPr>
  <p:slideViewPr>
    <p:cSldViewPr>
      <p:cViewPr varScale="1">
        <p:scale>
          <a:sx n="75" d="100"/>
          <a:sy n="75" d="100"/>
        </p:scale>
        <p:origin x="1488" y="53"/>
      </p:cViewPr>
      <p:guideLst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FF6A8-C6A7-456F-99A8-905745FBF984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AECE6-5F7F-4793-841C-8B8546A87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AECE6-5F7F-4793-841C-8B8546A874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293609" y="2887530"/>
            <a:ext cx="7344036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953" y="1387737"/>
            <a:ext cx="7342095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76786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0441" y="559399"/>
            <a:ext cx="1818042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5863" y="849855"/>
            <a:ext cx="5966910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463145" y="2880823"/>
            <a:ext cx="5480154" cy="923330"/>
            <a:chOff x="1815339" y="1416971"/>
            <a:chExt cx="5480154" cy="852305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416971"/>
              <a:ext cx="877163" cy="852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70299" y="2887579"/>
            <a:ext cx="7344036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4" y="1204857"/>
            <a:ext cx="8400939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19" y="3767317"/>
            <a:ext cx="8379309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42950" y="2240280"/>
            <a:ext cx="4120896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032247" y="2240280"/>
            <a:ext cx="4120896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190" y="2240280"/>
            <a:ext cx="372931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862" y="2947595"/>
            <a:ext cx="4120896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65" y="2240280"/>
            <a:ext cx="3734562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944368"/>
            <a:ext cx="41163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128" y="1678196"/>
            <a:ext cx="3707690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68" y="559399"/>
            <a:ext cx="4459723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4128" y="3603813"/>
            <a:ext cx="369603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09" y="4668819"/>
            <a:ext cx="8414273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365775" y="666965"/>
            <a:ext cx="516983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863" y="5324306"/>
            <a:ext cx="8402619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865" y="570156"/>
            <a:ext cx="8402618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18" y="2248348"/>
            <a:ext cx="8390964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410" y="616144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144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2536" y="616144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f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0833" y="1214422"/>
            <a:ext cx="7342095" cy="3600400"/>
          </a:xfrm>
        </p:spPr>
        <p:txBody>
          <a:bodyPr/>
          <a:lstStyle/>
          <a:p>
            <a:r>
              <a:rPr lang="ru-RU" sz="4800" dirty="0" smtClean="0">
                <a:effectLst/>
              </a:rPr>
              <a:t>Благоустройство территории кладбища в        деревне Орловка  </a:t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effectLst/>
              </a:rPr>
              <a:t>Кыштовского района   Новосибирской области</a:t>
            </a:r>
            <a:endParaRPr lang="ru-RU" sz="4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5229200"/>
            <a:ext cx="6934200" cy="1296144"/>
          </a:xfrm>
        </p:spPr>
        <p:txBody>
          <a:bodyPr/>
          <a:lstStyle/>
          <a:p>
            <a:r>
              <a:rPr lang="ru-RU" dirty="0" smtClean="0"/>
              <a:t>Инициативный проект</a:t>
            </a:r>
          </a:p>
          <a:p>
            <a:r>
              <a:rPr lang="ru-RU" dirty="0" smtClean="0"/>
              <a:t>2025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92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 проекта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470398" y="1857364"/>
            <a:ext cx="716436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Туалеты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6" descr="IMG-20210728-WA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833" y="2500307"/>
            <a:ext cx="7469248" cy="3878263"/>
          </a:xfrm>
        </p:spPr>
      </p:pic>
    </p:spTree>
    <p:extLst>
      <p:ext uri="{BB962C8B-B14F-4D97-AF65-F5344CB8AC3E}">
        <p14:creationId xmlns:p14="http://schemas.microsoft.com/office/powerpoint/2010/main" val="54838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 проекта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393007" y="2000240"/>
            <a:ext cx="716436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Входные ворота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 descr="IMG-20210721-WA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441" y="2500313"/>
            <a:ext cx="6983119" cy="3625850"/>
          </a:xfrm>
        </p:spPr>
      </p:pic>
    </p:spTree>
    <p:extLst>
      <p:ext uri="{BB962C8B-B14F-4D97-AF65-F5344CB8AC3E}">
        <p14:creationId xmlns:p14="http://schemas.microsoft.com/office/powerpoint/2010/main" val="54838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проекта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32776"/>
              </p:ext>
            </p:extLst>
          </p:nvPr>
        </p:nvGraphicFramePr>
        <p:xfrm>
          <a:off x="1160833" y="3000372"/>
          <a:ext cx="7971290" cy="2756702"/>
        </p:xfrm>
        <a:graphic>
          <a:graphicData uri="http://schemas.openxmlformats.org/drawingml/2006/table">
            <a:tbl>
              <a:tblPr/>
              <a:tblGrid>
                <a:gridCol w="45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440">
                <a:tc>
                  <a:txBody>
                    <a:bodyPr/>
                    <a:lstStyle/>
                    <a:p>
                      <a:pPr indent="-76200"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(руб.)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57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 из областного бюджета Новосибирской области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853430,00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бюджета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170686,00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Инициативные платежи: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85343,00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Денежные средства граждан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85343,00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8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Денежные средства индивидуальных предпринимателей и юридических лиц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34" marR="71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6922" y="2143117"/>
            <a:ext cx="947166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Прогнозируемый объем финансового обеспечения реализации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инициативного проекта  1 109 459,00 рублей, в том числе: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3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65" y="570156"/>
            <a:ext cx="8402618" cy="1130652"/>
          </a:xfrm>
        </p:spPr>
        <p:txBody>
          <a:bodyPr/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Земельный участок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3442" y="2357431"/>
            <a:ext cx="80801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Местоположение объекта:</a:t>
            </a:r>
          </a:p>
          <a:p>
            <a:r>
              <a:rPr lang="ru-RU" sz="2400" dirty="0"/>
              <a:t>Кладбище  расположено в </a:t>
            </a:r>
            <a:r>
              <a:rPr lang="ru-RU" sz="2400" dirty="0" smtClean="0"/>
              <a:t>деревне Орловка. </a:t>
            </a:r>
            <a:r>
              <a:rPr lang="ru-RU" sz="2400" dirty="0"/>
              <a:t>Кадастровый номер: </a:t>
            </a:r>
            <a:r>
              <a:rPr lang="ru-RU" sz="2400" u="sng" dirty="0" smtClean="0">
                <a:solidFill>
                  <a:srgbClr val="FF0000"/>
                </a:solidFill>
              </a:rPr>
              <a:t>54:16:020201:249</a:t>
            </a:r>
          </a:p>
          <a:p>
            <a:r>
              <a:rPr lang="ru-RU" sz="2400" dirty="0" smtClean="0">
                <a:latin typeface="+mj-lt"/>
              </a:rPr>
              <a:t>Категория земель : земли населенных пунктов – для размещения и содержания кладбища</a:t>
            </a:r>
            <a:endParaRPr lang="ru-RU" sz="2400" u="sng" dirty="0">
              <a:latin typeface="+mj-lt"/>
            </a:endParaRPr>
          </a:p>
          <a:p>
            <a:r>
              <a:rPr lang="ru-RU" sz="2400" dirty="0" smtClean="0"/>
              <a:t>Площадь </a:t>
            </a:r>
            <a:r>
              <a:rPr lang="ru-RU" sz="2400" dirty="0"/>
              <a:t>земельного участка: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9221 </a:t>
            </a:r>
            <a:r>
              <a:rPr lang="ru-RU" sz="2400" dirty="0" smtClean="0"/>
              <a:t>кв.м.</a:t>
            </a:r>
            <a:endParaRPr lang="ru-RU" sz="2400" dirty="0"/>
          </a:p>
          <a:p>
            <a:r>
              <a:rPr lang="ru-RU" sz="4000" dirty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51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5865" y="260648"/>
            <a:ext cx="8402618" cy="122413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расположения объекта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560" y="1916832"/>
            <a:ext cx="7407785" cy="42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21" y="500042"/>
            <a:ext cx="9209549" cy="1000132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инициативного проекта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139" y="2000241"/>
            <a:ext cx="944172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000" dirty="0" smtClean="0"/>
              <a:t>В деревне Орловка проживает 285 человек. Кладбище в деревне существует с 1861 года, общая площадь – 9221 кв. метров. </a:t>
            </a:r>
          </a:p>
          <a:p>
            <a:pPr indent="450000"/>
            <a:r>
              <a:rPr lang="ru-RU" sz="2000" dirty="0" smtClean="0"/>
              <a:t>С давних времен жители деревни чтут все православные праздники, связанные с памятью об усопших. Дни поминовений сохранились и поныне. В этот период приходит на кладбище очень много людей. Сюда приезжают родственники умерших со всей территории Новосибирской области, других городов России. В настоящее время кладбище находится в неудовлетворительном состоянии, территория для складирования мусора не обустроена, частично разрушено ограждение, что приводит к серьезным неблагоприятным последствиям, способствует свободному доступу крупнорогатого скота, которые наносят большой урон могилам и памятникам. В администрацию неоднократно поступали жалобы жителей по поводу ограждения. Проблема для жителей д. Орловка в целом достаточно серьезная, требует неотлагательного решения.</a:t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745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04" y="214290"/>
            <a:ext cx="8977375" cy="71438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инициативного проекта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921" y="1142985"/>
            <a:ext cx="92869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000" dirty="0" smtClean="0"/>
              <a:t>В целях сохранности и увековечения вышеуказанного объекта необходимо произвести благоустройство кладбища, в том числе установку ограждения, обустройства площадки для мусора, установки мусорных контейнеров и туалета. Несмотря на то, что, благоустройство является одной из самых важных задач, решить данную проблему невозможно из-за нехватки бюджетных средств. </a:t>
            </a:r>
          </a:p>
          <a:p>
            <a:pPr indent="450000"/>
            <a:r>
              <a:rPr lang="ru-RU" sz="2000" dirty="0" smtClean="0"/>
              <a:t>Согласно локальному сметному расчету на благоустройство кладбища необходимо 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1 109 459,00 </a:t>
            </a:r>
            <a:r>
              <a:rPr lang="ru-RU" sz="2000" dirty="0" smtClean="0"/>
              <a:t>руб. Администрация не в состоянии осуществить установку ограждения кладбища, металлических контейнеров для мусора и  туалета за счёт собственных средств, учитывая бюджет сельсовета, но исправлять ситуацию необходимо. В результате было принято решение участвовать в проекте. На собрании граждан было принято решение о благоустройстве территории кладбища. В рамках реализации проекта будет сооружено ограждение кладбища железной изгородью, установка металлических контейнеров для мусора и туалета. Надеемся, что реализация инициативного проекта, даст возможность сохранить эту уникальную по исторической ценности территорию и привести ее в надлежащее состояние, в соответствии с техническими нормами и требованиями.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745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65" y="570156"/>
            <a:ext cx="8402618" cy="85858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инициативного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sz="3000" dirty="0" smtClean="0">
                <a:solidFill>
                  <a:srgbClr val="444D26"/>
                </a:solidFill>
              </a:rPr>
              <a:t/>
            </a:r>
            <a:br>
              <a:rPr lang="ru-RU" sz="3000" dirty="0" smtClean="0">
                <a:solidFill>
                  <a:srgbClr val="444D26"/>
                </a:solidFill>
              </a:rPr>
            </a:br>
            <a:r>
              <a:rPr lang="ru-RU" sz="2500" dirty="0" smtClean="0"/>
              <a:t>Территория кладбища</a:t>
            </a:r>
            <a:endParaRPr lang="ru-RU" sz="2500" dirty="0"/>
          </a:p>
        </p:txBody>
      </p:sp>
      <p:pic>
        <p:nvPicPr>
          <p:cNvPr id="6" name="Содержимое 5" descr="IMG_20230725_15092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38224" y="2285994"/>
            <a:ext cx="3482603" cy="3857651"/>
          </a:xfrm>
        </p:spPr>
      </p:pic>
      <p:pic>
        <p:nvPicPr>
          <p:cNvPr id="8" name="Содержимое 7" descr="IMG_20230725_15073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494738" y="2285992"/>
            <a:ext cx="3250430" cy="385765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38" y="2276872"/>
            <a:ext cx="3250430" cy="3866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24" y="2180861"/>
            <a:ext cx="3482603" cy="39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27" y="2180861"/>
            <a:ext cx="3523699" cy="3962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37" y="2276872"/>
            <a:ext cx="3250431" cy="40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1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78" y="428604"/>
            <a:ext cx="8402618" cy="928694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от реализации инициативного проекта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0" y="1571612"/>
            <a:ext cx="9673861" cy="3877056"/>
          </a:xfrm>
        </p:spPr>
        <p:txBody>
          <a:bodyPr>
            <a:noAutofit/>
          </a:bodyPr>
          <a:lstStyle/>
          <a:p>
            <a:r>
              <a:rPr lang="ru-RU" sz="2200" dirty="0" smtClean="0"/>
              <a:t>    К</a:t>
            </a:r>
            <a:r>
              <a:rPr lang="ru-RU" sz="2000" dirty="0" smtClean="0"/>
              <a:t>ачественное ограждения территории кладбища д. Орловка, решит одну из серьезным проблем на территории Орловского сельсовета. В первую очередь облагородит внешний и внутренний вид территории, что привлечет непосредственно граждан к соблюдению чистоты и порядка при посещении погостов, прекратятся набеги животных, что в целом благоприятно отразится на территории кладбища. Будут соблюдены требования </a:t>
            </a:r>
            <a:r>
              <a:rPr lang="ru-RU" sz="2000" dirty="0" err="1" smtClean="0"/>
              <a:t>Роспотребадзора</a:t>
            </a:r>
            <a:r>
              <a:rPr lang="ru-RU" sz="2000" dirty="0" smtClean="0"/>
              <a:t> в части обустройства площадки для мусора, установки мусорных контейнеров и туалета. Так же не потребуется постоянных ежегодных затрат на ремонт и обслуживание заборов со стороны администрации Дмитриевского сельсовета, так как ограждение будет достаточно прочным и износостойким к внешним воздействиям. И конечно сами жители д. Орловка будут более внимательными и ответственными, так как примут непосредственное участие как в </a:t>
            </a:r>
            <a:r>
              <a:rPr lang="ru-RU" sz="2000" dirty="0" err="1" smtClean="0"/>
              <a:t>софинансировании</a:t>
            </a:r>
            <a:r>
              <a:rPr lang="ru-RU" sz="2000" dirty="0" smtClean="0"/>
              <a:t> проекта, так и в непосредственном участии в реализации проекта на безвозмездной основе, а так же контроле за осуществлением строительных работ и приеме объекта.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143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 проекта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470398" y="1785926"/>
            <a:ext cx="716436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Ограждение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IMG_20210713_094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0833" y="2247901"/>
            <a:ext cx="7352161" cy="3878263"/>
          </a:xfrm>
        </p:spPr>
      </p:pic>
    </p:spTree>
    <p:extLst>
      <p:ext uri="{BB962C8B-B14F-4D97-AF65-F5344CB8AC3E}">
        <p14:creationId xmlns:p14="http://schemas.microsoft.com/office/powerpoint/2010/main" val="54838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 проекта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470398" y="1857364"/>
            <a:ext cx="716436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Контейнеры для мусора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 descr="IMG_20210713_094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911066" y="827465"/>
            <a:ext cx="3929090" cy="7274772"/>
          </a:xfrm>
        </p:spPr>
      </p:pic>
    </p:spTree>
    <p:extLst>
      <p:ext uri="{BB962C8B-B14F-4D97-AF65-F5344CB8AC3E}">
        <p14:creationId xmlns:p14="http://schemas.microsoft.com/office/powerpoint/2010/main" val="548386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1747</TotalTime>
  <Words>570</Words>
  <Application>Microsoft Office PowerPoint</Application>
  <PresentationFormat>Лист A4 (210x297 мм)</PresentationFormat>
  <Paragraphs>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Благоустройство территории кладбища в        деревне Орловка   Кыштовского района   Новосибирской области</vt:lpstr>
      <vt:lpstr>Земельный участок</vt:lpstr>
      <vt:lpstr>Схема расположения объекта</vt:lpstr>
      <vt:lpstr>Описание инициативного проекта</vt:lpstr>
      <vt:lpstr>Описание инициативного проекта</vt:lpstr>
      <vt:lpstr>Описание инициативного проекта Территория кладбища</vt:lpstr>
      <vt:lpstr>Ожидаемые результаты от реализации инициативного проекта</vt:lpstr>
      <vt:lpstr>Визуализация проекта</vt:lpstr>
      <vt:lpstr>Визуализация проекта</vt:lpstr>
      <vt:lpstr>Визуализация проекта</vt:lpstr>
      <vt:lpstr>Визуализация проекта</vt:lpstr>
      <vt:lpstr>Стоимость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evdokimova_ga</cp:lastModifiedBy>
  <cp:revision>105</cp:revision>
  <dcterms:created xsi:type="dcterms:W3CDTF">2021-01-15T16:18:59Z</dcterms:created>
  <dcterms:modified xsi:type="dcterms:W3CDTF">2024-07-24T03:24:08Z</dcterms:modified>
</cp:coreProperties>
</file>